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25BDD-1D7A-8B3C-DC7C-5FA7E236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17E59B-C91B-2D18-2835-3F7C7D4E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8A49A-F18E-DAA1-D521-2C0A8FC8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D989B-6EF1-A713-3AB1-F0BB81F0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F4C412-E40B-0614-9C82-BC93F5F0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186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ECD62-E2A4-FA19-298E-4ED37F9E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1E2246-256B-D8D7-78EC-5536BA636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834805-91DF-298D-599C-31F2E2F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7627FB-FFCB-4250-CB5E-11769A50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8793E-C185-CFB1-37B9-BBBDEEE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99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348279-FEEB-0701-EEBE-BDB56EBEB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988EA5-D443-9186-FF64-A8DD59BEB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DF0617-C739-3643-D02E-5C9468F3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35DD7F-B8F1-3337-E954-9D7760B4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70EEF7-3E01-5453-C33D-696BD736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477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56519-D257-CC0C-734C-3712A156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4FF2D-14AD-BD38-3F69-C3F17B5C0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EC2D5-185A-616D-5A20-EFF4ED85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670900-1871-6216-0711-4FD0D7CF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8F38C-F635-9A0A-C469-E01F7048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016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FE473-2492-3DE9-0125-32A45DBF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96EDEB-0B30-A264-FF94-0AED7435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76BA0E-2648-388D-2CF3-346EF046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B9A64B-8111-99A1-A791-2C700F59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35E1CE-B21F-8F18-25EF-7A395689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746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29B4A-4A7B-F098-CCBA-B65ADE36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CA6F8-A358-6C10-DE66-C7689632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8CC91F-2492-0F4C-ED52-F839B48A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91E606-ABD5-4B70-646D-F2B67F62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91F01-F49D-A082-B138-12118411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E3E3CA-6E1C-DB63-CE08-A143AC9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453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E1505-4F35-621C-E18E-656617E3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D48205-11DE-C564-DD37-F257EB17B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100800-760F-D4D2-DE63-E7DD176A9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9FB355-C4A2-87CA-8133-8BC9ED247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7A0A27-DBA3-2F2F-E4A3-0D56000D0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13CF76-8783-CB84-A6D1-575E639E8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D42745-9882-CEC5-19DA-83D6701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B1F8A2-002F-B0B9-F381-6A9323E9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29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EBBD2-98AB-E4CD-834B-927D94FD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0C560D-BB6B-EFB2-B2FD-773AEC6A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56AFA3-1970-3E5F-35AD-1CB6EF80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39C76C-C8DF-AEF9-A8AB-AAAEF4C7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89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20735BA-9DEA-593A-2F28-5ADB1973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4FF0F0-B3E7-11ED-92BC-54BA4321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E2BCF-26E8-6E77-76F4-629F9D5B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921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E4A1E-B78C-6E29-505A-30D969F0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A5D2E-D580-B20C-B474-E9BA13FF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195D8-F813-B205-1CDF-DCF381FEA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E5385D-5C3B-E9A0-C1CA-20AF634D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E8107F-C178-9FB3-CA0F-E90D3FB4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D7433A-8749-405B-2B0E-8FDB9503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99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B5E8-A162-5A32-269E-1FB76EA5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6FD65A-372D-3675-1CEB-7DD99A75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27BDB7-F277-6BAF-C3CD-27AD2FE9B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34DC81-47A8-8C70-1D45-1482DA6C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9990D3-91FD-FA6E-DECE-85C2FB49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B862EE-D5F7-23D7-F93C-B89C27E5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231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8B89F8-A489-C782-E6B9-F312CD09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2E5BE0-5B32-0FFA-D552-03E52650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61141E-CB19-A4A0-A084-A08A36A0F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E97D26-AEC1-4401-BE3D-AF1A5AC3CBA0}" type="datetimeFigureOut">
              <a:rPr lang="es-ES" smtClean="0"/>
              <a:t>04/07/2025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A8F01-81C2-578D-CC30-EFF6725AB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60ED4-F28E-4C0B-F73F-1315262E9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5B6BF-EDB7-482C-AA8A-CAB7126B397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655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D1E63-D887-63C1-35E5-D15F1212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3" y="1143000"/>
            <a:ext cx="4846320" cy="2898648"/>
          </a:xfrm>
        </p:spPr>
        <p:txBody>
          <a:bodyPr>
            <a:normAutofit/>
          </a:bodyPr>
          <a:lstStyle/>
          <a:p>
            <a:pPr algn="l"/>
            <a:r>
              <a:rPr lang="ca-ES" sz="4600" b="1" noProof="0" dirty="0"/>
              <a:t>Predicció de temperatura a curt</a:t>
            </a:r>
            <a:br>
              <a:rPr lang="ca-ES" sz="4600" b="1" noProof="0" dirty="0"/>
            </a:br>
            <a:r>
              <a:rPr lang="ca-ES" sz="4600" b="1" noProof="0" dirty="0"/>
              <a:t>termini utilitzant </a:t>
            </a:r>
            <a:r>
              <a:rPr lang="ca-ES" sz="4600" b="1" i="1" noProof="0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BE0E90-662A-E5F6-B0C3-FAB15E0B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3" y="4407408"/>
            <a:ext cx="4846320" cy="1335024"/>
          </a:xfrm>
        </p:spPr>
        <p:txBody>
          <a:bodyPr>
            <a:normAutofit/>
          </a:bodyPr>
          <a:lstStyle/>
          <a:p>
            <a:r>
              <a:rPr lang="ca-ES" noProof="0" dirty="0"/>
              <a:t>Pau Rodrigo Parés</a:t>
            </a:r>
          </a:p>
          <a:p>
            <a:r>
              <a:rPr lang="ca-ES" noProof="0" dirty="0"/>
              <a:t>Màster Modelització per la Ciència i Enginyeria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B66C81-7C00-5365-162B-1F0681000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471651"/>
            <a:ext cx="5441001" cy="2584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8CEA072-9DAE-ECD6-4269-D8AE8C6D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40" y="3522180"/>
            <a:ext cx="4412433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26F99-DD89-E309-EBCD-DADFE430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699"/>
            <a:ext cx="10515600" cy="1325563"/>
          </a:xfrm>
        </p:spPr>
        <p:txBody>
          <a:bodyPr/>
          <a:lstStyle/>
          <a:p>
            <a:r>
              <a:rPr lang="ca-ES" b="1" noProof="0" dirty="0"/>
              <a:t>Probabilitats de Transició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F6485-61C8-9CE3-061D-25C9F432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152"/>
            <a:ext cx="10515600" cy="5012919"/>
          </a:xfrm>
        </p:spPr>
        <p:txBody>
          <a:bodyPr>
            <a:normAutofit fontScale="92500" lnSpcReduction="20000"/>
          </a:bodyPr>
          <a:lstStyle/>
          <a:p>
            <a:r>
              <a:rPr lang="ca-ES" sz="2400" noProof="0" dirty="0"/>
              <a:t>Les cadenes de Markov es basen en el càlcul de la probabilitat de transició entre estats (probabilitat condicionada)</a:t>
            </a:r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r>
              <a:rPr lang="ca-ES" sz="2400" noProof="0" dirty="0"/>
              <a:t>Construint-se així una matriu de transició que engloba totes les probabilitats i permet fer simulacions estocàstiques.</a:t>
            </a:r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endParaRPr lang="ca-ES" sz="2400" noProof="0" dirty="0"/>
          </a:p>
          <a:p>
            <a:r>
              <a:rPr lang="ca-ES" sz="2400" noProof="0" dirty="0"/>
              <a:t>Es poden calcular probabilitats de ordre superior (tenint en compte més estats anteriors) </a:t>
            </a:r>
            <a:r>
              <a:rPr lang="ca-ES" sz="2400" noProof="0" dirty="0">
                <a:sym typeface="Wingdings" panose="05000000000000000000" pitchFamily="2" charset="2"/>
              </a:rPr>
              <a:t> Augmenta la complexitat i cost computacional</a:t>
            </a:r>
            <a:endParaRPr lang="ca-ES" sz="2400" noProof="0" dirty="0"/>
          </a:p>
          <a:p>
            <a:endParaRPr lang="ca-ES" noProof="0" dirty="0"/>
          </a:p>
          <a:p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51DB1-B8C3-79C9-EC00-5CD2C2C0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71" y="2104076"/>
            <a:ext cx="7153275" cy="838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710378-074C-E3A5-65A7-2530A09B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72" y="4136822"/>
            <a:ext cx="2809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5F4E5-DB94-050D-D834-46DDB44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a-ES" b="1" noProof="0" dirty="0"/>
              <a:t>Matriu de transició i simulació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DAF3B27-500F-CC9B-E1F5-BAE7A382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708" y="1138454"/>
            <a:ext cx="5881079" cy="1498081"/>
          </a:xfr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930C622-6DBD-EB97-6E06-9D189D87C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18539"/>
            <a:ext cx="70986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Aiguaneu: menys estable, estat de transició.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Simulació seqüencial amb valors reals com a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Matriu de transició: pluja i neu tenen alta persistència (&gt;90%).</a:t>
            </a:r>
          </a:p>
        </p:txBody>
      </p:sp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83F586EE-9049-CB4A-851A-BFEE1764A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61" y="4090471"/>
            <a:ext cx="9548700" cy="2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98A22-8296-47BC-302C-F155E650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22" y="-275762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Resultats Avaluació del model de Markov</a:t>
            </a:r>
          </a:p>
        </p:txBody>
      </p:sp>
      <p:pic>
        <p:nvPicPr>
          <p:cNvPr id="5" name="Marcador de contenido 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EB96E8F1-F309-EDC2-1BA3-CA31F66C2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8" y="1457696"/>
            <a:ext cx="3797536" cy="3436770"/>
          </a:xfrm>
          <a:prstGeom prst="rect">
            <a:avLst/>
          </a:prstGeom>
        </p:spPr>
      </p:pic>
      <p:pic>
        <p:nvPicPr>
          <p:cNvPr id="9" name="Imagen 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4790764-750C-D164-1D2D-26350AFB7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70" y="1922894"/>
            <a:ext cx="3797536" cy="2506374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52C327E-911C-08F9-A7D3-4ADCECFAF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86" y="1998845"/>
            <a:ext cx="3797536" cy="235447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B151882-11F0-BACF-5DC6-DD4C62AC1751}"/>
              </a:ext>
            </a:extLst>
          </p:cNvPr>
          <p:cNvSpPr txBox="1"/>
          <p:nvPr/>
        </p:nvSpPr>
        <p:spPr>
          <a:xfrm>
            <a:off x="1079770" y="514593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Matriu de confusió i recall: encerts alts per neu i pluja, baix per aiguaneu.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Freqüències real vs. Predites similars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Limitacions: sensibilitat a petits canvis, no contextualitza altres variables ni te memòria.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Model simple però útil quan no cal molta precisió</a:t>
            </a:r>
          </a:p>
        </p:txBody>
      </p:sp>
    </p:spTree>
    <p:extLst>
      <p:ext uri="{BB962C8B-B14F-4D97-AF65-F5344CB8AC3E}">
        <p14:creationId xmlns:p14="http://schemas.microsoft.com/office/powerpoint/2010/main" val="223293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17A8E-4F1D-A810-D242-16309DB3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Models ARIMA i SARIMA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1FC88-7DE5-FBBE-52D3-F14D2DAE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 fontScale="77500" lnSpcReduction="20000"/>
          </a:bodyPr>
          <a:lstStyle/>
          <a:p>
            <a:r>
              <a:rPr lang="ca-ES" noProof="0" dirty="0"/>
              <a:t>Model estadístic clàssic per a sèries temporals estacionàries.</a:t>
            </a:r>
          </a:p>
          <a:p>
            <a:r>
              <a:rPr lang="ca-ES" noProof="0" dirty="0"/>
              <a:t>Captura dependència temporal i tendències mitjançant diferències.</a:t>
            </a:r>
          </a:p>
          <a:p>
            <a:r>
              <a:rPr lang="ca-ES" noProof="0" dirty="0"/>
              <a:t>Incorpora l’impacte d’errors previs.</a:t>
            </a:r>
          </a:p>
          <a:p>
            <a:pPr marL="0" indent="0">
              <a:buNone/>
            </a:pPr>
            <a:endParaRPr lang="ca-ES" noProof="0" dirty="0"/>
          </a:p>
          <a:p>
            <a:r>
              <a:rPr lang="ca-ES" noProof="0" dirty="0" err="1"/>
              <a:t>Autoregressive</a:t>
            </a:r>
            <a:r>
              <a:rPr lang="ca-ES" noProof="0" dirty="0"/>
              <a:t> (AR) </a:t>
            </a:r>
            <a:r>
              <a:rPr lang="ca-ES" noProof="0" dirty="0" err="1"/>
              <a:t>Integrated</a:t>
            </a:r>
            <a:r>
              <a:rPr lang="ca-ES" noProof="0" dirty="0"/>
              <a:t> (I) </a:t>
            </a:r>
            <a:r>
              <a:rPr lang="ca-ES" noProof="0" dirty="0" err="1"/>
              <a:t>Moving</a:t>
            </a:r>
            <a:r>
              <a:rPr lang="ca-ES" noProof="0" dirty="0"/>
              <a:t> </a:t>
            </a:r>
            <a:r>
              <a:rPr lang="ca-ES" noProof="0" dirty="0" err="1"/>
              <a:t>average</a:t>
            </a:r>
            <a:r>
              <a:rPr lang="ca-ES" noProof="0" dirty="0"/>
              <a:t> (MA)</a:t>
            </a:r>
          </a:p>
          <a:p>
            <a:endParaRPr lang="ca-ES" noProof="0" dirty="0"/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r>
              <a:rPr lang="ca-ES" noProof="0" dirty="0"/>
              <a:t>				ARIMA(</a:t>
            </a:r>
            <a:r>
              <a:rPr lang="ca-ES" noProof="0" dirty="0" err="1"/>
              <a:t>p,d,q</a:t>
            </a:r>
            <a:r>
              <a:rPr lang="ca-ES" noProof="0" dirty="0"/>
              <a:t>)</a:t>
            </a:r>
          </a:p>
          <a:p>
            <a:pPr marL="0" indent="0">
              <a:buNone/>
            </a:pPr>
            <a:endParaRPr lang="ca-ES" noProof="0" dirty="0"/>
          </a:p>
          <a:p>
            <a:pPr marL="0" indent="0">
              <a:buNone/>
            </a:pPr>
            <a:r>
              <a:rPr lang="ca-ES" noProof="0" dirty="0"/>
              <a:t>p </a:t>
            </a:r>
            <a:r>
              <a:rPr lang="ca-ES" noProof="0" dirty="0">
                <a:sym typeface="Wingdings" panose="05000000000000000000" pitchFamily="2" charset="2"/>
              </a:rPr>
              <a:t> Ordre component autoregressiu (AR)</a:t>
            </a:r>
          </a:p>
          <a:p>
            <a:pPr marL="0" indent="0">
              <a:buNone/>
            </a:pPr>
            <a:r>
              <a:rPr lang="ca-ES" noProof="0" dirty="0"/>
              <a:t>d </a:t>
            </a:r>
            <a:r>
              <a:rPr lang="ca-ES" noProof="0" dirty="0">
                <a:sym typeface="Wingdings" panose="05000000000000000000" pitchFamily="2" charset="2"/>
              </a:rPr>
              <a:t> Ordre de diferenciació-Integració (I)</a:t>
            </a:r>
          </a:p>
          <a:p>
            <a:pPr marL="0" indent="0">
              <a:buNone/>
            </a:pPr>
            <a:r>
              <a:rPr lang="ca-ES" noProof="0" dirty="0">
                <a:sym typeface="Wingdings" panose="05000000000000000000" pitchFamily="2" charset="2"/>
              </a:rPr>
              <a:t>q  Ordre de Mitjana mòbil (MA)</a:t>
            </a:r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1AFA6-033F-9915-ABD9-A3C0BDE3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61" y="3631862"/>
            <a:ext cx="37338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DA7FD-1C9F-F15C-2950-4B60C2C0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Paràmetres del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0C4400-5D75-0260-12C3-F61B0999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714480" cy="4351338"/>
          </a:xfrm>
        </p:spPr>
        <p:txBody>
          <a:bodyPr>
            <a:normAutofit fontScale="70000" lnSpcReduction="20000"/>
          </a:bodyPr>
          <a:lstStyle/>
          <a:p>
            <a:r>
              <a:rPr lang="ca-ES" sz="2400" dirty="0"/>
              <a:t>L’ordre de </a:t>
            </a:r>
            <a:r>
              <a:rPr lang="ca-ES" sz="2400" b="1" dirty="0"/>
              <a:t>autoregressió (p)</a:t>
            </a:r>
            <a:r>
              <a:rPr lang="ca-ES" sz="2400" dirty="0"/>
              <a:t> i de </a:t>
            </a:r>
            <a:r>
              <a:rPr lang="ca-ES" sz="2400" b="1" dirty="0"/>
              <a:t>mitjana mòbil (q) </a:t>
            </a:r>
            <a:r>
              <a:rPr lang="ca-ES" sz="2400" dirty="0"/>
              <a:t>indiquen la relació amb els valors passats i els errors passats respectivament.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L’ordre de </a:t>
            </a:r>
            <a:r>
              <a:rPr lang="ca-ES" sz="2400" b="1" noProof="0" dirty="0"/>
              <a:t>diferenciació (d)</a:t>
            </a:r>
            <a:r>
              <a:rPr lang="ca-ES" sz="2400" noProof="0" dirty="0"/>
              <a:t> permet fer la sèrie estacionària.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Els </a:t>
            </a:r>
            <a:r>
              <a:rPr lang="ca-ES" sz="2400" b="1" noProof="0" dirty="0"/>
              <a:t>gràfics ACF i PACF</a:t>
            </a:r>
            <a:r>
              <a:rPr lang="ca-ES" sz="2400" noProof="0" dirty="0"/>
              <a:t> poden orientar sobre els valors de p i q.</a:t>
            </a:r>
          </a:p>
          <a:p>
            <a:endParaRPr lang="ca-ES" sz="2400" noProof="0" dirty="0"/>
          </a:p>
          <a:p>
            <a:r>
              <a:rPr lang="ca-ES" sz="2400" noProof="0" dirty="0"/>
              <a:t>També s’utilitzen criteris com </a:t>
            </a:r>
            <a:r>
              <a:rPr lang="ca-ES" sz="2400" b="1" noProof="0" dirty="0"/>
              <a:t>AIC/BIC</a:t>
            </a:r>
            <a:r>
              <a:rPr lang="ca-ES" sz="2400" noProof="0" dirty="0"/>
              <a:t> per comparar models.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S’han fixat valors raonables basats en </a:t>
            </a:r>
            <a:r>
              <a:rPr lang="ca-ES" sz="2400" b="1" noProof="0" dirty="0"/>
              <a:t>la literatura i proves prèvies.</a:t>
            </a:r>
          </a:p>
          <a:p>
            <a:pPr marL="0" indent="0">
              <a:buNone/>
            </a:pPr>
            <a:endParaRPr lang="ca-ES" sz="2400" noProof="0" dirty="0"/>
          </a:p>
          <a:p>
            <a:r>
              <a:rPr lang="ca-ES" sz="2400" noProof="0" dirty="0"/>
              <a:t>S’ha explorat amb </a:t>
            </a:r>
            <a:r>
              <a:rPr lang="ca-ES" sz="2400" b="1" noProof="0" dirty="0"/>
              <a:t>prova-error</a:t>
            </a:r>
            <a:r>
              <a:rPr lang="ca-ES" sz="2400" noProof="0" dirty="0"/>
              <a:t> i </a:t>
            </a:r>
            <a:r>
              <a:rPr lang="ca-ES" sz="2400" b="1" noProof="0" dirty="0"/>
              <a:t>intuïció empírica</a:t>
            </a:r>
            <a:r>
              <a:rPr lang="ca-ES" sz="2400" noProof="0" dirty="0"/>
              <a:t>, ja que sovint funciona millor que seguir criteris formals de manera rígida.</a:t>
            </a:r>
          </a:p>
          <a:p>
            <a:endParaRPr lang="ca-ES" sz="2400" noProof="0" dirty="0"/>
          </a:p>
          <a:p>
            <a:r>
              <a:rPr lang="ca-ES" sz="2400" noProof="0" dirty="0"/>
              <a:t>Exemple: d=1 fix per estabilitzar la tendència suau de la temperatura.</a:t>
            </a:r>
          </a:p>
          <a:p>
            <a:endParaRPr lang="ca-ES" noProof="0" dirty="0"/>
          </a:p>
          <a:p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50103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6C442-9099-A6B9-B972-D9E1B26A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Variant SARIMA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720D35-D0F2-A0B0-158B-038E1EACF7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9187"/>
            <a:ext cx="11123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Limitació d’ARIMA:</a:t>
            </a:r>
            <a:r>
              <a:rPr lang="ca-ES" sz="1800" noProof="0" dirty="0"/>
              <a:t> 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no pot captar bé patrons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cíclics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, com la variació diürna (dia/nit) o anual (estiu/hivern).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18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Solució: SARIMA (Seasonal ARIMA)</a:t>
            </a:r>
            <a:r>
              <a:rPr lang="ca-ES" sz="1800" noProof="0" dirty="0"/>
              <a:t> </a:t>
            </a:r>
            <a:r>
              <a:rPr lang="ca-ES" sz="1800" noProof="0" dirty="0">
                <a:sym typeface="Wingdings" panose="05000000000000000000" pitchFamily="2" charset="2"/>
              </a:rPr>
              <a:t>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Afegeix components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estacionals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SARIMA(p,d,q)(P,D,Q)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Significat dels nous paràmetres:</a:t>
            </a: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P,D,Q: components estacionals AR, I i MA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s: període de repetició 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24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per capturar cicle diari en dades horàries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En aquest projecte, s’ha fixat s=24 per capturar la </a:t>
            </a:r>
            <a:r>
              <a:rPr kumimoji="0" lang="ca-E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estacionalitat diària</a:t>
            </a:r>
            <a:r>
              <a:rPr kumimoji="0" lang="ca-E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de la temperatura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8A0EEA-F138-84E1-9B50-FB19D99E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10" y="4976495"/>
            <a:ext cx="54578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715E3-215E-F99E-0A43-20E181E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Disseny d’experiments ARIMA-SARIMA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B8A4E-D7D0-5FA5-6EC9-95F11AB8C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906" y="1690688"/>
            <a:ext cx="7810500" cy="3219450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2D50A75-7DB9-7011-A270-FAED968F5F99}"/>
              </a:ext>
            </a:extLst>
          </p:cNvPr>
          <p:cNvSpPr txBox="1"/>
          <p:nvPr/>
        </p:nvSpPr>
        <p:spPr>
          <a:xfrm>
            <a:off x="2230066" y="5284830"/>
            <a:ext cx="6954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2000" i="1" noProof="0" dirty="0"/>
              <a:t>Rolling forecast</a:t>
            </a:r>
            <a:r>
              <a:rPr lang="ca-ES" sz="2000" noProof="0" dirty="0"/>
              <a:t>: </a:t>
            </a:r>
            <a:r>
              <a:rPr lang="ca-ES" sz="2000" noProof="0" dirty="0" err="1"/>
              <a:t>reentrenament</a:t>
            </a:r>
            <a:r>
              <a:rPr lang="ca-ES" sz="2000" noProof="0" dirty="0"/>
              <a:t> cada 5 hores amb finestres de 30, 60 o 90 dies.</a:t>
            </a:r>
          </a:p>
        </p:txBody>
      </p:sp>
    </p:spTree>
    <p:extLst>
      <p:ext uri="{BB962C8B-B14F-4D97-AF65-F5344CB8AC3E}">
        <p14:creationId xmlns:p14="http://schemas.microsoft.com/office/powerpoint/2010/main" val="248517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1656-11CF-6209-23C3-69F8756C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9BA-4C3E-8102-9FE1-D477691C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Disseny d’experiments ARIMA-SARIMA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4B13E7-56D7-6618-3933-E7650106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90688"/>
            <a:ext cx="96869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B1B14-70CB-E759-F50E-629C9BEB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79"/>
            <a:ext cx="10515600" cy="1325563"/>
          </a:xfrm>
        </p:spPr>
        <p:txBody>
          <a:bodyPr/>
          <a:lstStyle/>
          <a:p>
            <a:r>
              <a:rPr lang="ca-ES" b="1" noProof="0" dirty="0"/>
              <a:t>Resultats dels models ARIMA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7332F7-2523-EEDE-F36A-9849B7D0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378" y="1179860"/>
            <a:ext cx="2994498" cy="3264559"/>
          </a:xfr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7D8EA8C0-A55C-4E5E-5591-DC7941E50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1" y="1360442"/>
            <a:ext cx="8129509" cy="290339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AE2DB71F-6A42-DC34-D4A3-66EA0784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970" y="4554070"/>
            <a:ext cx="10225620" cy="171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a-ES" noProof="0" dirty="0"/>
              <a:t>Els models SARIMA superen els ARIMA en tots els escenaris provats.</a:t>
            </a:r>
            <a:endParaRPr kumimoji="0" lang="ca-ES" sz="1800" b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Capturar l’estacionalitat diària millora la predicció horària de temperatura.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Configuracions senzilles poden ser molt eficients i flexibles.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1800" b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L’impacte de la mida de la finestra d’entrenament és limitat en SARIMA → més flexibilitat i robustesa</a:t>
            </a:r>
            <a:r>
              <a:rPr kumimoji="0" lang="ca-ES" sz="1800" b="0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0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4158A-56FB-6EAC-B96D-5D47EB0A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noProof="0" dirty="0"/>
              <a:t>Models LSTM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FB44-0301-D345-08CD-EBF27EC8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Long Short-Term Memory és un model (LSTM) de Xarxa Neuronal basat en les Recurrent Neural Networks (RNN)</a:t>
            </a:r>
          </a:p>
          <a:p>
            <a:r>
              <a:rPr lang="ca-ES" noProof="0" dirty="0"/>
              <a:t>Les LSTM milloren les RNN clàssiques evitant les seves limitacions en seqüències llargues.</a:t>
            </a:r>
          </a:p>
          <a:p>
            <a:r>
              <a:rPr lang="ca-ES" noProof="0" dirty="0"/>
              <a:t>Són especialment útils per a dades amb dinàmiques complexes i no lineals, com la temperatura.</a:t>
            </a:r>
          </a:p>
          <a:p>
            <a:r>
              <a:rPr lang="ca-ES" noProof="0" dirty="0"/>
              <a:t>Permeten fer predicció seqüencial o multi-output segons l’estratègia.</a:t>
            </a:r>
          </a:p>
        </p:txBody>
      </p:sp>
    </p:spTree>
    <p:extLst>
      <p:ext uri="{BB962C8B-B14F-4D97-AF65-F5344CB8AC3E}">
        <p14:creationId xmlns:p14="http://schemas.microsoft.com/office/powerpoint/2010/main" val="219030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88A8D-B23E-BCFA-6DBE-03152B15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Importància i mètode de la predicció horària de la temperatura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8D254-13AA-D806-B7CB-4F65AE2B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ca-ES" noProof="0" dirty="0"/>
              <a:t>Importància en protecció Civil, gestió de risc meteorològic, optimització energètica i logística.</a:t>
            </a:r>
          </a:p>
          <a:p>
            <a:pPr marL="0" indent="0">
              <a:buNone/>
            </a:pPr>
            <a:endParaRPr lang="ca-ES" noProof="0" dirty="0"/>
          </a:p>
          <a:p>
            <a:r>
              <a:rPr lang="ca-ES" noProof="0" dirty="0"/>
              <a:t>Actualment pronosticada per models numèrics com el WRF.</a:t>
            </a:r>
          </a:p>
          <a:p>
            <a:endParaRPr lang="ca-ES" noProof="0" dirty="0"/>
          </a:p>
          <a:p>
            <a:r>
              <a:rPr lang="ca-ES" noProof="0" dirty="0"/>
              <a:t>Bona pronòstic però alt cost computacional</a:t>
            </a:r>
          </a:p>
        </p:txBody>
      </p:sp>
    </p:spTree>
    <p:extLst>
      <p:ext uri="{BB962C8B-B14F-4D97-AF65-F5344CB8AC3E}">
        <p14:creationId xmlns:p14="http://schemas.microsoft.com/office/powerpoint/2010/main" val="260420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15416-2C0A-1A1B-BF5E-2943E327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Fonament i estructura LSTM</a:t>
            </a:r>
          </a:p>
        </p:txBody>
      </p:sp>
      <p:pic>
        <p:nvPicPr>
          <p:cNvPr id="5" name="Marcador de contenido 4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67A9B155-CCCF-CC83-9B65-346B9C4A2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0" y="1774825"/>
            <a:ext cx="5053719" cy="4351338"/>
          </a:xfr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EE5EA14-6DAB-315F-63B0-E0067FAFD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2016463"/>
            <a:ext cx="4636135" cy="35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0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AFEB3-901B-950D-9FCE-48D90EDB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sz="4000" b="1" noProof="0" dirty="0"/>
              <a:t>Arquitectura i </a:t>
            </a:r>
            <a:r>
              <a:rPr lang="ca-ES" sz="4000" b="1" noProof="0" dirty="0" err="1"/>
              <a:t>hiperparàmetres</a:t>
            </a:r>
            <a:r>
              <a:rPr lang="ca-ES" sz="4000" b="1" noProof="0" dirty="0"/>
              <a:t> LSTM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2177B3-4761-A0C7-DE91-6CB1BD071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773" y="1548448"/>
            <a:ext cx="7684454" cy="4405312"/>
          </a:xfrm>
        </p:spPr>
      </p:pic>
    </p:spTree>
    <p:extLst>
      <p:ext uri="{BB962C8B-B14F-4D97-AF65-F5344CB8AC3E}">
        <p14:creationId xmlns:p14="http://schemas.microsoft.com/office/powerpoint/2010/main" val="424833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F847-352B-771D-E3E8-ACC1F2C8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Entrenament de la Xarxa LSTM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8610E7-B0C9-A069-C5E4-63F9187CD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1400" y="1536800"/>
            <a:ext cx="1051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Es fa servir una funció de pèrdua (com MSE) per quantificar l’error.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mètode per optimitzar (com Adam) ajusta els pesos minimitzant aquesta funció.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procés es fa en múltiples èpoques, amb tècniques com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EarlyStopping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o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Dropout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per evitar el sobre ajustament.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7EE1EE7-B6B8-BED3-CFBE-C3D46B761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2" y="3584142"/>
            <a:ext cx="5577847" cy="27889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3D62E0-1563-A44D-9EAB-69DBDC7D6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78" y="4122173"/>
            <a:ext cx="6124684" cy="1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8D05F-33E9-4F91-7F1E-4710962F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00740"/>
            <a:ext cx="10515600" cy="1325563"/>
          </a:xfrm>
        </p:spPr>
        <p:txBody>
          <a:bodyPr/>
          <a:lstStyle/>
          <a:p>
            <a:r>
              <a:rPr lang="ca-ES" b="1" noProof="0" dirty="0"/>
              <a:t>Disseny experiments LSTM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5E8925-A867-7585-259B-179EE7E6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345023"/>
            <a:ext cx="6390323" cy="49468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42CA78-0488-36AF-FB56-E97A55834FC1}"/>
              </a:ext>
            </a:extLst>
          </p:cNvPr>
          <p:cNvSpPr txBox="1"/>
          <p:nvPr/>
        </p:nvSpPr>
        <p:spPr>
          <a:xfrm>
            <a:off x="7904480" y="2621313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Exp </a:t>
            </a:r>
            <a:r>
              <a:rPr lang="ca-ES" noProof="0" dirty="0">
                <a:sym typeface="Wingdings" panose="05000000000000000000" pitchFamily="2" charset="2"/>
              </a:rPr>
              <a:t> Observar Efecte de Window Size</a:t>
            </a:r>
            <a:endParaRPr lang="ca-ES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C3A7E9-835F-23E5-931E-AF04BC1CF9C9}"/>
              </a:ext>
            </a:extLst>
          </p:cNvPr>
          <p:cNvSpPr txBox="1"/>
          <p:nvPr/>
        </p:nvSpPr>
        <p:spPr>
          <a:xfrm>
            <a:off x="7904480" y="3930427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A </a:t>
            </a:r>
            <a:r>
              <a:rPr lang="ca-ES" noProof="0" dirty="0">
                <a:sym typeface="Wingdings" panose="05000000000000000000" pitchFamily="2" charset="2"/>
              </a:rPr>
              <a:t> Observar Efecte de profunditat, nombre de capes</a:t>
            </a:r>
            <a:endParaRPr lang="ca-ES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90800-B2B4-B71C-2A0F-150D38209758}"/>
              </a:ext>
            </a:extLst>
          </p:cNvPr>
          <p:cNvSpPr txBox="1"/>
          <p:nvPr/>
        </p:nvSpPr>
        <p:spPr>
          <a:xfrm>
            <a:off x="7904480" y="5108986"/>
            <a:ext cx="359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B i C </a:t>
            </a:r>
            <a:r>
              <a:rPr lang="ca-ES" noProof="0" dirty="0">
                <a:sym typeface="Wingdings" panose="05000000000000000000" pitchFamily="2" charset="2"/>
              </a:rPr>
              <a:t> Observar efecte de complexitat , nombre de neurones</a:t>
            </a:r>
            <a:endParaRPr lang="ca-ES" noProof="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1A559B-9824-9D28-2F4A-F23437B853AB}"/>
              </a:ext>
            </a:extLst>
          </p:cNvPr>
          <p:cNvSpPr txBox="1"/>
          <p:nvPr/>
        </p:nvSpPr>
        <p:spPr>
          <a:xfrm>
            <a:off x="7904480" y="1635365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BSL </a:t>
            </a:r>
            <a:r>
              <a:rPr lang="ca-ES" noProof="0" dirty="0">
                <a:sym typeface="Wingdings" panose="05000000000000000000" pitchFamily="2" charset="2"/>
              </a:rPr>
              <a:t> Model més senzill</a:t>
            </a: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182988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9FA35-AEF7-0705-1173-2AB8633F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Estratègies de predicció LSTM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105123-6FA0-CA98-3C49-0006BA3D4E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62194"/>
            <a:ext cx="10094843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Predicció </a:t>
            </a:r>
            <a:r>
              <a:rPr kumimoji="0" lang="ca-ES" sz="2000" b="1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batch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(directa)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 model genera totes les prediccions d’una sola passada.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Apte per models de sortida única o múltiple.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ca-ES" sz="2000" noProof="0" dirty="0"/>
              <a:t>No es sol fer servir per que no s’ajusta a la realitat del problema</a:t>
            </a: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Predicció iterativa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Fa prediccions pas a pas, i reutilitza les prediccions anteriors com a nova entrada.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Pot acumular errors amb el temps.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20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Iterativa amb reinjecció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Igual que l’anterior, però cada certs passos (5 en aquest cas) substitueix les prediccions de la seqüencia per valors reals observat.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Corregeix la deriva del model en horitzons llargs.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Simula escenaris amb retroalimentació externa (com passaria en operatiu).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3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B247-80F5-93FD-42EB-CBD5BFB8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20" y="0"/>
            <a:ext cx="10515600" cy="1325563"/>
          </a:xfrm>
        </p:spPr>
        <p:txBody>
          <a:bodyPr/>
          <a:lstStyle/>
          <a:p>
            <a:r>
              <a:rPr lang="ca-ES" b="1" noProof="0" dirty="0"/>
              <a:t>Resultats dels models LSTM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9AA5F7-A97D-9C21-2417-DFA462D88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008" y="1690688"/>
            <a:ext cx="4774660" cy="4676819"/>
          </a:xfrm>
        </p:spPr>
      </p:pic>
      <p:pic>
        <p:nvPicPr>
          <p:cNvPr id="15" name="Imagen 1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BFDE3E99-BC44-012C-6CDC-4891DF87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20" y="974184"/>
            <a:ext cx="5384260" cy="2692131"/>
          </a:xfrm>
          <a:prstGeom prst="rect">
            <a:avLst/>
          </a:prstGeom>
        </p:spPr>
      </p:pic>
      <p:pic>
        <p:nvPicPr>
          <p:cNvPr id="17" name="Imagen 16" descr="Gráfico&#10;&#10;El contenido generado por IA puede ser incorrecto.">
            <a:extLst>
              <a:ext uri="{FF2B5EF4-FFF2-40B4-BE49-F238E27FC236}">
                <a16:creationId xmlns:a16="http://schemas.microsoft.com/office/drawing/2014/main" id="{6560253F-9768-0498-3EE9-76B278F07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59659"/>
            <a:ext cx="5450300" cy="27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BE823A-0A06-AA67-FC58-8A63ACB6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3640" y="-124607"/>
            <a:ext cx="8717979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a-ES" b="1" noProof="0" dirty="0"/>
              <a:t>Resultats dels Models LSTM</a:t>
            </a:r>
          </a:p>
        </p:txBody>
      </p:sp>
      <p:pic>
        <p:nvPicPr>
          <p:cNvPr id="7" name="Imagen 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5C89C5C9-AA3E-4627-2CB6-760C7FEA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43" y="3689581"/>
            <a:ext cx="6183432" cy="3091715"/>
          </a:xfrm>
          <a:prstGeom prst="rect">
            <a:avLst/>
          </a:prstGeom>
        </p:spPr>
      </p:pic>
      <p:pic>
        <p:nvPicPr>
          <p:cNvPr id="5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C1B3E5E0-6B18-3677-C89B-AFE0DFC4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7" y="1191084"/>
            <a:ext cx="5399961" cy="26999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392B99D-85A0-751E-26AD-F6B748E6779B}"/>
              </a:ext>
            </a:extLst>
          </p:cNvPr>
          <p:cNvSpPr txBox="1"/>
          <p:nvPr/>
        </p:nvSpPr>
        <p:spPr>
          <a:xfrm>
            <a:off x="6094475" y="1517002"/>
            <a:ext cx="506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En la sèrie A, s’observa que, més profunditat (3 capes), millor capacitat per captar patrons complexos.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0B38F0-745E-1502-134E-92DF263168F3}"/>
              </a:ext>
            </a:extLst>
          </p:cNvPr>
          <p:cNvSpPr txBox="1"/>
          <p:nvPr/>
        </p:nvSpPr>
        <p:spPr>
          <a:xfrm>
            <a:off x="165925" y="5019155"/>
            <a:ext cx="577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En la sèrie C s’observa que, amb una sola capa, augmentar les neurones pot millorar molt el rendiment.</a:t>
            </a:r>
            <a:br>
              <a:rPr lang="ca-ES" noProof="0" dirty="0"/>
            </a:br>
            <a:r>
              <a:rPr lang="ca-ES" noProof="0" dirty="0"/>
              <a:t>C2 aconsegueix resultats similars a arquitectures més complexes.</a:t>
            </a:r>
          </a:p>
        </p:txBody>
      </p:sp>
    </p:spTree>
    <p:extLst>
      <p:ext uri="{BB962C8B-B14F-4D97-AF65-F5344CB8AC3E}">
        <p14:creationId xmlns:p14="http://schemas.microsoft.com/office/powerpoint/2010/main" val="332508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65CF1-8897-DD06-B71C-E52F5D7E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Avaluació i comparació ARIMA - LSTM</a:t>
            </a:r>
          </a:p>
        </p:txBody>
      </p:sp>
      <p:pic>
        <p:nvPicPr>
          <p:cNvPr id="7" name="Marcador de contenido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F501F05-E7A4-191F-5DC1-DACAE030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3" y="1520825"/>
            <a:ext cx="6527006" cy="4351338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5852FD-7F90-91C0-4CFF-1E96CCA3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29" y="1619885"/>
            <a:ext cx="4752975" cy="1447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29283E9-5C94-C39F-A1AE-9EC10B0E6BEA}"/>
              </a:ext>
            </a:extLst>
          </p:cNvPr>
          <p:cNvSpPr txBox="1"/>
          <p:nvPr/>
        </p:nvSpPr>
        <p:spPr>
          <a:xfrm>
            <a:off x="6978729" y="3346315"/>
            <a:ext cx="45721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noProof="0" dirty="0"/>
              <a:t>SARIMA ofereix millors mètriques globals, i és capaç de captar millor les oscil·lacions diürnes-nocturnes de la temperatura.</a:t>
            </a:r>
          </a:p>
          <a:p>
            <a:endParaRPr lang="ca-E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noProof="0" dirty="0"/>
              <a:t>LSTM tendeix a desviar-se lleugerament per acumulació d’error. Tot i així, en escenaris més complexos i amb canvis abruptes segurament si que presenten un avantatge.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342780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CA279-BD06-5106-1B7A-9B4CA3EB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601C8-3510-6836-99FA-A7A13AE0B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344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ca-ES" sz="2600" b="1" noProof="0" dirty="0"/>
              <a:t>Markov</a:t>
            </a:r>
            <a:r>
              <a:rPr lang="ca-ES" sz="2600" noProof="0" dirty="0"/>
              <a:t> ha capturat bé els patrons dominants de precipitació, tot i les seves limitacions per predir transicions més fines o treballar amb variables contínues.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b="1" noProof="0" dirty="0"/>
              <a:t>ARIMA/SARIMA</a:t>
            </a:r>
            <a:r>
              <a:rPr lang="ca-ES" sz="2600" noProof="0" dirty="0"/>
              <a:t> ha ofert una base sòlida i competitiva per a la predicció horària, amb models simples però efectius, especialment en contextos estacionals com el de l’estudi.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b="1" noProof="0" dirty="0"/>
              <a:t>LSTM</a:t>
            </a:r>
            <a:r>
              <a:rPr lang="ca-ES" sz="2600" noProof="0" dirty="0"/>
              <a:t>, malgrat no superar SARIMA, ha mostrat potencial, sobretot en escenaris més complexos, i ha permès entendre els límits de generalització i acumulació d’error en predicció recursiva.</a:t>
            </a:r>
          </a:p>
          <a:p>
            <a:pPr marL="0" indent="0">
              <a:buNone/>
            </a:pPr>
            <a:endParaRPr lang="ca-ES" sz="2600" noProof="0" dirty="0"/>
          </a:p>
          <a:p>
            <a:r>
              <a:rPr lang="ca-ES" sz="2600" noProof="0" dirty="0"/>
              <a:t>Els resultats </a:t>
            </a:r>
            <a:r>
              <a:rPr lang="ca-ES" sz="2600" dirty="0"/>
              <a:t>mostren</a:t>
            </a:r>
            <a:r>
              <a:rPr lang="ca-ES" sz="2600" noProof="0" dirty="0"/>
              <a:t> que, per sèries molt suaus i amb marcada estacionalitat, </a:t>
            </a:r>
            <a:r>
              <a:rPr lang="ca-ES" sz="2600" b="1" noProof="0" dirty="0"/>
              <a:t>els models estadístics poden ser més eficients i robustos</a:t>
            </a:r>
            <a:r>
              <a:rPr lang="ca-ES" sz="2600" noProof="0" dirty="0"/>
              <a:t> que els de </a:t>
            </a:r>
            <a:r>
              <a:rPr lang="ca-ES" sz="2600" i="1" noProof="0" dirty="0"/>
              <a:t>deep learning</a:t>
            </a:r>
            <a:r>
              <a:rPr lang="ca-ES" sz="2600" noProof="0" dirty="0"/>
              <a:t>.</a:t>
            </a:r>
          </a:p>
          <a:p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345086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81252-18CA-81A0-3488-124895CF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661"/>
            <a:ext cx="10515600" cy="1325563"/>
          </a:xfrm>
        </p:spPr>
        <p:txBody>
          <a:bodyPr/>
          <a:lstStyle/>
          <a:p>
            <a:r>
              <a:rPr lang="ca-ES" b="1" noProof="0" dirty="0"/>
              <a:t>Treball Futur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48A33A-AE44-6FF2-DF99-A99664E12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8581"/>
            <a:ext cx="103583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Afegir noves variables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hora del dia, dia de l’any, altres variables meteorològiques per enriquir l’entrada del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Explorar nous models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com Prophet, models híbrids o variants especialitzades de LSTM.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Automatització/optimització d’hiperparàmetres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amb cerca bayesiana o validació creuada per millorar el rendiment.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Neural ODEs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: modelització contínua de la dinàmica temporal per enllaçar </a:t>
            </a:r>
            <a:r>
              <a:rPr kumimoji="0" lang="ca-ES" b="0" i="1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 física de l’atmosfera.</a:t>
            </a:r>
          </a:p>
        </p:txBody>
      </p:sp>
    </p:spTree>
    <p:extLst>
      <p:ext uri="{BB962C8B-B14F-4D97-AF65-F5344CB8AC3E}">
        <p14:creationId xmlns:p14="http://schemas.microsoft.com/office/powerpoint/2010/main" val="108011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B7557-B8D1-BB44-EC5A-56700E27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i="1" noProof="0"/>
              <a:t>Machine Learning </a:t>
            </a:r>
            <a:r>
              <a:rPr lang="ca-ES" b="1" noProof="0"/>
              <a:t>com alternativa més lleugera</a:t>
            </a:r>
            <a:endParaRPr lang="ca-ES" b="1" noProof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28E6F7-58CC-8A50-FAF6-5B47C5567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0921" y="4416316"/>
            <a:ext cx="99108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Models com ARIMA, SARIMA i LSTM són més lleugers.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Capturen patrons complexos amb menys càlcul.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</a:rPr>
              <a:t>Molt utilitzats recentment en sèries temporals meteorològiques</a:t>
            </a:r>
            <a:r>
              <a:rPr kumimoji="0" lang="ca-ES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9AF63D-8253-0D69-3214-84547AF66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22" y="1922850"/>
            <a:ext cx="99108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a-ES" noProof="0" dirty="0"/>
              <a:t>Des de la línia de Recerca Aplicada i Modelització (RAM), del Servei Meteorològic de Catalunya (SMC) es planteja buscar maneres alternatives mes eficients per al pronòstic de variables meteorològiques</a:t>
            </a:r>
          </a:p>
        </p:txBody>
      </p:sp>
    </p:spTree>
    <p:extLst>
      <p:ext uri="{BB962C8B-B14F-4D97-AF65-F5344CB8AC3E}">
        <p14:creationId xmlns:p14="http://schemas.microsoft.com/office/powerpoint/2010/main" val="2644168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6A8FB547-BA2C-D367-C5F3-7AF6B1787926}"/>
              </a:ext>
            </a:extLst>
          </p:cNvPr>
          <p:cNvSpPr txBox="1">
            <a:spLocks/>
          </p:cNvSpPr>
          <p:nvPr/>
        </p:nvSpPr>
        <p:spPr>
          <a:xfrm>
            <a:off x="1524000" y="209425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a-ES" sz="3600" noProof="0" dirty="0"/>
              <a:t>Especial agraïment a</a:t>
            </a:r>
          </a:p>
          <a:p>
            <a:pPr marL="0" indent="0" algn="ctr">
              <a:buNone/>
            </a:pPr>
            <a:endParaRPr lang="ca-ES" sz="3600" noProof="0" dirty="0"/>
          </a:p>
          <a:p>
            <a:pPr marL="0" indent="0" algn="ctr">
              <a:buNone/>
            </a:pPr>
            <a:r>
              <a:rPr lang="ca-ES" sz="3600" b="1" noProof="0" dirty="0"/>
              <a:t>Josep Ramón Miró Cubells</a:t>
            </a:r>
          </a:p>
        </p:txBody>
      </p:sp>
    </p:spTree>
    <p:extLst>
      <p:ext uri="{BB962C8B-B14F-4D97-AF65-F5344CB8AC3E}">
        <p14:creationId xmlns:p14="http://schemas.microsoft.com/office/powerpoint/2010/main" val="83231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FFE-A863-0FCD-5996-468DF8602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66"/>
            <a:ext cx="9144000" cy="1084634"/>
          </a:xfrm>
        </p:spPr>
        <p:txBody>
          <a:bodyPr/>
          <a:lstStyle/>
          <a:p>
            <a:r>
              <a:rPr lang="ca-ES" b="1" noProof="0" dirty="0"/>
              <a:t>Moltes gràcies per l’atenció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14D9008-6197-1081-520B-E80D39B1F996}"/>
              </a:ext>
            </a:extLst>
          </p:cNvPr>
          <p:cNvSpPr txBox="1">
            <a:spLocks/>
          </p:cNvSpPr>
          <p:nvPr/>
        </p:nvSpPr>
        <p:spPr>
          <a:xfrm>
            <a:off x="1524000" y="2704506"/>
            <a:ext cx="9144000" cy="1084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noProof="0" dirty="0"/>
              <a:t>Estaré encantat de respondre dubtes i qüestions</a:t>
            </a:r>
          </a:p>
        </p:txBody>
      </p:sp>
    </p:spTree>
    <p:extLst>
      <p:ext uri="{BB962C8B-B14F-4D97-AF65-F5344CB8AC3E}">
        <p14:creationId xmlns:p14="http://schemas.microsoft.com/office/powerpoint/2010/main" val="268473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62103-D903-7A09-73A4-8113E4D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Plantejament dels 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FEC5C6-37B5-CDFB-AEE0-A01685BF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Comparació de tres enfocaments sobre les mateixes dades:</a:t>
            </a:r>
          </a:p>
          <a:p>
            <a:endParaRPr lang="ca-ES" noProof="0" dirty="0"/>
          </a:p>
          <a:p>
            <a:pPr lvl="1"/>
            <a:r>
              <a:rPr lang="ca-ES" noProof="0" dirty="0"/>
              <a:t>Markov (precipitació)</a:t>
            </a:r>
          </a:p>
          <a:p>
            <a:pPr lvl="1"/>
            <a:endParaRPr lang="ca-ES" noProof="0" dirty="0"/>
          </a:p>
          <a:p>
            <a:pPr lvl="1"/>
            <a:r>
              <a:rPr lang="ca-ES" noProof="0" dirty="0"/>
              <a:t>ARIMA/SARIMA (estadístics)</a:t>
            </a:r>
          </a:p>
          <a:p>
            <a:pPr lvl="1"/>
            <a:endParaRPr lang="ca-ES" noProof="0" dirty="0"/>
          </a:p>
          <a:p>
            <a:pPr lvl="1"/>
            <a:r>
              <a:rPr lang="ca-ES" noProof="0" dirty="0"/>
              <a:t>LSTM (deep learning)</a:t>
            </a:r>
          </a:p>
          <a:p>
            <a:pPr marL="0" indent="0">
              <a:buNone/>
            </a:pP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125042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A94D0-0BFA-D1D8-C417-0CFFDB91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Objectius de l’estudi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AA38D8-3546-4539-5F1C-0FFF1FCCC1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48701"/>
            <a:ext cx="1008596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Establir una línia base sòlida de predicció horària.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Comparar metodologies (Markov, ARIMA, LSTM) en precisió i eficiència.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Analitzar el comportament de LSTM segons paràmetres.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Explorar la seva integració dins del SMC.</a:t>
            </a:r>
          </a:p>
        </p:txBody>
      </p:sp>
    </p:spTree>
    <p:extLst>
      <p:ext uri="{BB962C8B-B14F-4D97-AF65-F5344CB8AC3E}">
        <p14:creationId xmlns:p14="http://schemas.microsoft.com/office/powerpoint/2010/main" val="271170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29137-D8C5-3073-D14B-FF0DA9C4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Dades meteorològiques reals de la Bonaigua (1998–2024)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90AB93-4866-F554-0B27-40C2D884A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041" y="1863408"/>
            <a:ext cx="4572000" cy="40100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94E71E-F5F9-E1E3-422C-E7061207E60B}"/>
              </a:ext>
            </a:extLst>
          </p:cNvPr>
          <p:cNvSpPr txBox="1"/>
          <p:nvPr/>
        </p:nvSpPr>
        <p:spPr>
          <a:xfrm>
            <a:off x="838200" y="2275840"/>
            <a:ext cx="585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Dades provinents de la xarxa XEMA del Servei Meteorològic de Catalunya.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b="1" noProof="0" dirty="0"/>
              <a:t>Estació de la Bonaigua </a:t>
            </a:r>
            <a:r>
              <a:rPr lang="ca-ES" sz="2000" noProof="0" dirty="0"/>
              <a:t>(2266 m) escollida per: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Presència clara de cicles diürns i estacionals.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Rangs de temperatura útils per a classificació de precipitació (neu, pluja i Aiguaneu).</a:t>
            </a:r>
          </a:p>
          <a:p>
            <a:pPr lvl="1"/>
            <a:endParaRPr lang="ca-ES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noProof="0" dirty="0"/>
              <a:t>Període de dades: 1998–2024 → resolució horària.</a:t>
            </a:r>
          </a:p>
        </p:txBody>
      </p:sp>
    </p:spTree>
    <p:extLst>
      <p:ext uri="{BB962C8B-B14F-4D97-AF65-F5344CB8AC3E}">
        <p14:creationId xmlns:p14="http://schemas.microsoft.com/office/powerpoint/2010/main" val="410640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39309-9C03-98F1-CE6E-C0E530FE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Pretractament i visualització de Dades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51B15A-A2BB-7732-26E6-CEF13BB29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7868" y="1625461"/>
            <a:ext cx="1036065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Eliminació de valors nuls o inconsistents i filtrat només de hores completes.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Detecció de buits 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identificació de trams fiables: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ca-ES" sz="24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	2009–2018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i </a:t>
            </a:r>
            <a:r>
              <a:rPr kumimoji="0" lang="ca-ES" sz="24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2020–2024</a:t>
            </a:r>
            <a:r>
              <a:rPr kumimoji="0" lang="ca-ES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aptes per entrenar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37E0AFDB-72F9-E482-4EBC-770CA115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64" y="3830440"/>
            <a:ext cx="9293236" cy="28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1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A4DE7-EE88-083E-B7A8-DC240F97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Modelització amb Cadenes de Markov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FD077-4B5E-E31B-C078-F7475C25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noProof="0" dirty="0"/>
              <a:t>Model probabilístic per seqüències d’estats discrets.</a:t>
            </a:r>
          </a:p>
          <a:p>
            <a:r>
              <a:rPr lang="ca-ES" noProof="0" dirty="0"/>
              <a:t>La predicció de l’estat següent depèn només de l’estat actual </a:t>
            </a:r>
            <a:r>
              <a:rPr lang="ca-ES" noProof="0" dirty="0">
                <a:sym typeface="Wingdings" panose="05000000000000000000" pitchFamily="2" charset="2"/>
              </a:rPr>
              <a:t> Probabilitat Condicionada</a:t>
            </a:r>
            <a:endParaRPr lang="ca-ES" noProof="0" dirty="0"/>
          </a:p>
          <a:p>
            <a:endParaRPr lang="ca-ES" noProof="0" dirty="0"/>
          </a:p>
          <a:p>
            <a:endParaRPr lang="ca-ES" noProof="0" dirty="0"/>
          </a:p>
          <a:p>
            <a:endParaRPr lang="ca-ES" noProof="0" dirty="0"/>
          </a:p>
          <a:p>
            <a:r>
              <a:rPr lang="ca-ES" noProof="0" dirty="0"/>
              <a:t>Útils per predir fenòmens categòrics (plou / no plou, tipus de precipitació...).</a:t>
            </a:r>
          </a:p>
          <a:p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1EC332-2E93-B638-0341-B7921D91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15" y="3429000"/>
            <a:ext cx="2350244" cy="7645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73681D-01D1-DEB6-B258-7D6A9B35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573144"/>
            <a:ext cx="2276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DC3CB-F2AD-78C6-F3E2-ED2EE0CC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noProof="0" dirty="0"/>
              <a:t>Plantejament de model de Markov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6CE39-2486-455E-922B-097D368DA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3900" y="1541668"/>
            <a:ext cx="91035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Variables categòriques: </a:t>
            </a:r>
            <a:r>
              <a:rPr kumimoji="0" lang="ca-ES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tipus de precipitació</a:t>
            </a: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segons temperatura: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ca-ES" sz="2000" noProof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Només hiverns (Nov–Des–Gen–Feb), per assegurar presència de neu i aiguaneu.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a-ES" sz="2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a-ES" sz="2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Dades Entrenament: 2000–2023 | Test: hivern 2023–2024.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6F7FFC-9277-511B-FCB1-AF63E633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06" y="1993900"/>
            <a:ext cx="6315075" cy="1333500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8477944-7752-10DF-7535-B480150C1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51" y="4575648"/>
            <a:ext cx="6097030" cy="21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1503</Words>
  <Application>Microsoft Office PowerPoint</Application>
  <PresentationFormat>Panorámica</PresentationFormat>
  <Paragraphs>189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Wingdings</vt:lpstr>
      <vt:lpstr>Tema de Office</vt:lpstr>
      <vt:lpstr>Predicció de temperatura a curt termini utilitzant machine learning</vt:lpstr>
      <vt:lpstr>Importància i mètode de la predicció horària de la temperatura</vt:lpstr>
      <vt:lpstr>Machine Learning com alternativa més lleugera</vt:lpstr>
      <vt:lpstr>Plantejament dels models</vt:lpstr>
      <vt:lpstr>Objectius de l’estudi</vt:lpstr>
      <vt:lpstr>Dades meteorològiques reals de la Bonaigua (1998–2024)</vt:lpstr>
      <vt:lpstr>Pretractament i visualització de Dades</vt:lpstr>
      <vt:lpstr>Modelització amb Cadenes de Markov</vt:lpstr>
      <vt:lpstr>Plantejament de model de Markov</vt:lpstr>
      <vt:lpstr>Probabilitats de Transició</vt:lpstr>
      <vt:lpstr>Matriu de transició i simulació</vt:lpstr>
      <vt:lpstr>Resultats Avaluació del model de Markov</vt:lpstr>
      <vt:lpstr>Models ARIMA i SARIMA</vt:lpstr>
      <vt:lpstr>Paràmetres del model</vt:lpstr>
      <vt:lpstr>Variant SARIMA</vt:lpstr>
      <vt:lpstr>Disseny d’experiments ARIMA-SARIMA</vt:lpstr>
      <vt:lpstr>Disseny d’experiments ARIMA-SARIMA</vt:lpstr>
      <vt:lpstr>Resultats dels models ARIMA</vt:lpstr>
      <vt:lpstr>Models LSTM</vt:lpstr>
      <vt:lpstr>Fonament i estructura LSTM</vt:lpstr>
      <vt:lpstr>Arquitectura i hiperparàmetres LSTM </vt:lpstr>
      <vt:lpstr>Entrenament de la Xarxa LSTM</vt:lpstr>
      <vt:lpstr>Disseny experiments LSTM</vt:lpstr>
      <vt:lpstr>Estratègies de predicció LSTM</vt:lpstr>
      <vt:lpstr>Resultats dels models LSTM</vt:lpstr>
      <vt:lpstr>Resultats dels Models LSTM</vt:lpstr>
      <vt:lpstr>Avaluació i comparació ARIMA - LSTM</vt:lpstr>
      <vt:lpstr>Conclusions</vt:lpstr>
      <vt:lpstr>Treball Futur</vt:lpstr>
      <vt:lpstr>Presentación de PowerPoint</vt:lpstr>
      <vt:lpstr>Moltes gràcies per l’atenció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 Rodrigo</dc:creator>
  <cp:lastModifiedBy>Pau Rodrigo</cp:lastModifiedBy>
  <cp:revision>11</cp:revision>
  <dcterms:created xsi:type="dcterms:W3CDTF">2025-07-03T06:28:10Z</dcterms:created>
  <dcterms:modified xsi:type="dcterms:W3CDTF">2025-07-04T07:38:07Z</dcterms:modified>
</cp:coreProperties>
</file>